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presProps.xml" ContentType="application/vnd.openxmlformats-officedocument.presentationml.presPro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24384000" cy="13716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7D76272-ECC3-40D4-B31D-C7C8F52EB7B2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F370E99-F033-4285-94BD-0D9A65055B78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34C07BE-5BAF-4BB6-9861-1584A5B70457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86349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1606320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12063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86349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1606320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D917B89-467A-4B0F-AA0B-91C3227AFDF0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AC2491-52D4-47CC-9769-2BECCE22E9D2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D226F0-9958-42DD-AF82-445CE327F071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E54B2E-4859-4EE6-92F6-2B5048D37A5F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1B15EB-F967-435A-A97B-C1B35E01939C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A774F4-98E1-4A3B-BCE4-3DBEDD9EB7A9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06360" y="2575080"/>
            <a:ext cx="21970800" cy="2154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038B1F-47EE-49F7-B263-BF8A64E9A5C0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149B3EF-EEB7-42EA-8261-A04A33386406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6597532-4F17-40BF-9227-FA37A26E766F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7D3005-E958-441D-80F5-45621CC8BAEB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13A27D-DC49-4EC4-BF09-28C0E260C711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FADE2F-EC02-4D4E-B6E6-CC36308F44ED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487E1D-3239-436C-AD63-6C41BABD8C9A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86349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1606320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12063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86349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1606320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0F85C7-0F65-4138-96CD-73D3FF5894C7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575F7BD-DAE4-43E4-A51E-87AF1663D8E0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8C22050-7761-4AD4-AA99-A89FC4917E12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0035C70-44F5-459C-8A85-A5D0F56CD734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2F029DA-00CE-4AFB-85D5-D3D6F879D21A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6EC6752-1E82-400D-9C99-5D9287FD71E6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6B92FA7-5632-4905-9429-30D0E8C2E9D4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1206360" y="2575080"/>
            <a:ext cx="21970800" cy="2154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23506C6-81D0-4624-BDDE-897FB49820AA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3D7CDE3-486F-46D3-8195-A409C0A808C7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17F5CE3-8C64-4D05-84FE-F4A4A5B55A47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2925497-8FCC-4E37-B63B-AEE24BC831DB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138465C-7502-4AD7-B273-2146CF1E38E7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446641D-7227-47D9-8287-B9069561579D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863496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16063200" y="1183896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12063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863496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16063200" y="12171600"/>
            <a:ext cx="707436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4FBC7A6-181D-49A6-91A7-62D592C8D732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E12DA9E-BF80-4E8B-9EC5-16CF554BFA04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EC00855-3CFE-49B5-83DC-0921E273B8B1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06360" y="2575080"/>
            <a:ext cx="21970800" cy="2154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34738F0-F4EB-4150-961F-D3B883440A44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F62EA05-4DFB-4ABE-8A95-C9D2C31AA8B6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63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12464280" y="1217160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E52AC5A-37B2-4FBB-B528-63E6326F1EE7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120636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12464280" y="11838960"/>
            <a:ext cx="1072152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1206360" y="12171600"/>
            <a:ext cx="21970800" cy="30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99C7DD7-E93C-495E-B81A-678C382A7AFF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body"/>
          </p:nvPr>
        </p:nvSpPr>
        <p:spPr>
          <a:xfrm>
            <a:off x="1206360" y="11838960"/>
            <a:ext cx="21970800" cy="63648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b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Author and Date</a:t>
            </a:r>
            <a:endParaRPr b="0" lang="en-US" sz="36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800" cy="4647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600" spc="-233" strike="noStrike">
                <a:solidFill>
                  <a:srgbClr val="ffffff"/>
                </a:solidFill>
                <a:latin typeface="Helvetica Neue"/>
                <a:ea typeface="Helvetica Neue"/>
              </a:rPr>
              <a:t>Presentation Title</a:t>
            </a:r>
            <a:endParaRPr b="0" lang="en-US" sz="116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1206360" y="7196760"/>
            <a:ext cx="21970800" cy="19047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Presentation Subtitle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1"/>
          </p:nvPr>
        </p:nvSpPr>
        <p:spPr>
          <a:xfrm>
            <a:off x="12007800" y="13080960"/>
            <a:ext cx="368280" cy="3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206360" y="952560"/>
            <a:ext cx="21970800" cy="14328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8500" spc="-171" strike="noStrike">
                <a:solidFill>
                  <a:srgbClr val="ffffff"/>
                </a:solidFill>
                <a:latin typeface="Helvetica Neue"/>
                <a:ea typeface="Helvetica Neue"/>
              </a:rPr>
              <a:t>Slide Title</a:t>
            </a:r>
            <a:endParaRPr b="0" lang="en-US" sz="8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Slide Subtitle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206360" y="424836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Slide bullet text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sldNum" idx="2"/>
          </p:nvPr>
        </p:nvSpPr>
        <p:spPr>
          <a:xfrm>
            <a:off x="12001320" y="13080960"/>
            <a:ext cx="368280" cy="3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body"/>
          </p:nvPr>
        </p:nvSpPr>
        <p:spPr>
          <a:xfrm>
            <a:off x="1206360" y="424836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numCol="2" spcCol="1098720"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Slide bullet text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ldNum" idx="3"/>
          </p:nvPr>
        </p:nvSpPr>
        <p:spPr>
          <a:xfrm>
            <a:off x="12001320" y="13080960"/>
            <a:ext cx="368280" cy="3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2400" spc="-1" strike="noStrike">
                <a:solidFill>
                  <a:srgbClr val="ffffff"/>
                </a:solidFill>
                <a:latin typeface="Helvetica Neue"/>
              </a:rPr>
              <a:t>Click to edit the title text format</a:t>
            </a:r>
            <a:endParaRPr b="0" lang="en-US" sz="240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206360" y="2176200"/>
            <a:ext cx="21970800" cy="4647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250" spc="-225" strike="noStrike">
                <a:solidFill>
                  <a:srgbClr val="ffffff"/>
                </a:solidFill>
                <a:latin typeface="Helvetica Neue"/>
                <a:ea typeface="Helvetica Neue"/>
              </a:rPr>
              <a:t>MACHINE LEARNING …!</a:t>
            </a:r>
            <a:endParaRPr b="0" lang="en-US" sz="11250" spc="-1" strike="noStrike">
              <a:solidFill>
                <a:srgbClr val="ffffff"/>
              </a:solidFill>
              <a:latin typeface="Helvetica Neue"/>
            </a:endParaRPr>
          </a:p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endParaRPr b="0" lang="en-US" sz="1125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2402280" y="5223240"/>
            <a:ext cx="22119120" cy="4035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TOPICS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INTRODUCTION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MODEL CREATION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ACCURACY PREDICTION</a:t>
            </a:r>
            <a:endParaRPr b="0" lang="en-US" sz="363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6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MODEL COMPARISON</a:t>
            </a:r>
            <a:endParaRPr b="0" lang="en-US" sz="3630" spc="-1" strike="noStrike">
              <a:latin typeface="Arial"/>
            </a:endParaRPr>
          </a:p>
        </p:txBody>
      </p:sp>
      <p:pic>
        <p:nvPicPr>
          <p:cNvPr id="121" name="Screenshot 2022-11-21 at 11.11.51 PM.png" descr="Screenshot 2022-11-21 at 11.11.51 PM.png"/>
          <p:cNvPicPr/>
          <p:nvPr/>
        </p:nvPicPr>
        <p:blipFill>
          <a:blip r:embed="rId1"/>
          <a:stretch/>
        </p:blipFill>
        <p:spPr>
          <a:xfrm>
            <a:off x="8915400" y="5474520"/>
            <a:ext cx="7978680" cy="5041080"/>
          </a:xfrm>
          <a:prstGeom prst="rect">
            <a:avLst/>
          </a:prstGeom>
          <a:ln w="12700">
            <a:noFill/>
          </a:ln>
        </p:spPr>
      </p:pic>
      <p:pic>
        <p:nvPicPr>
          <p:cNvPr id="122" name="TRI.png" descr="TRI.png"/>
          <p:cNvPicPr/>
          <p:nvPr/>
        </p:nvPicPr>
        <p:blipFill>
          <a:blip r:embed="rId2"/>
          <a:stretch/>
        </p:blipFill>
        <p:spPr>
          <a:xfrm>
            <a:off x="19243440" y="5193360"/>
            <a:ext cx="4012920" cy="443196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1206360" y="3665160"/>
            <a:ext cx="13190040" cy="41025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LABEL ENCODING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CONVERTING/ENCODING /MAPPING VALUES OF AN ATTRIBUTE TO NUMBERS IS CALLED AS LABEL ENCODING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HAVE DONE IT FOR TWO ATTRIBUTES NAMELY “CITY” AND “COUNTRY”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46" name="ENCODE.png" descr="ENCODE.png"/>
          <p:cNvPicPr/>
          <p:nvPr/>
        </p:nvPicPr>
        <p:blipFill>
          <a:blip r:embed="rId1"/>
          <a:stretch/>
        </p:blipFill>
        <p:spPr>
          <a:xfrm>
            <a:off x="16600320" y="3750480"/>
            <a:ext cx="6982560" cy="5232240"/>
          </a:xfrm>
          <a:prstGeom prst="rect">
            <a:avLst/>
          </a:prstGeom>
          <a:ln w="12700">
            <a:noFill/>
          </a:ln>
        </p:spPr>
      </p:pic>
      <p:pic>
        <p:nvPicPr>
          <p:cNvPr id="147" name="ENCODE_1.png" descr="ENCODE_1.png"/>
          <p:cNvPicPr/>
          <p:nvPr/>
        </p:nvPicPr>
        <p:blipFill>
          <a:blip r:embed="rId2"/>
          <a:stretch/>
        </p:blipFill>
        <p:spPr>
          <a:xfrm>
            <a:off x="9140760" y="7871760"/>
            <a:ext cx="6580440" cy="523224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SPLITTING AND MODEL CREATION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1206360" y="4248360"/>
            <a:ext cx="14140440" cy="7556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USUALLY SPLIT THE DATA SET INTO TRAINING DATASET AND TEST DATASET USING K FOLD METHOD OR PERCENTAGE SPLIT.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AFTER SPLITTING THE THE DATASET WE BUILD THE MODEL AND TRAIN IT.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AFTER THAT WE TEST THE MODEL WITH TEST DATASET , WHERE THE MODEL IS FROZEN AND PREDICTS OUTPUT FOR EVERY INPUT IN THE TEST DATASET.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  <a:p>
            <a:pPr marL="500040" indent="-50004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93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IF ERRORS ARE LESS BETWEEN PREDICTED AND ACTUAL LABEL VALUE, THE ACCURACY OF PREDICTION IS HIGH. </a:t>
            </a:r>
            <a:endParaRPr b="0" lang="en-US" sz="393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50" name="TEST.png" descr="TEST.png"/>
          <p:cNvPicPr/>
          <p:nvPr/>
        </p:nvPicPr>
        <p:blipFill>
          <a:blip r:embed="rId1"/>
          <a:stretch/>
        </p:blipFill>
        <p:spPr>
          <a:xfrm>
            <a:off x="15878520" y="5649840"/>
            <a:ext cx="8054280" cy="545292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SPLITTING AND MODEL CREATION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923760" y="3467880"/>
            <a:ext cx="13608000" cy="91908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3884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OUR PROBLEM IS JUST A BINARY CLASSIFICATION PROBLEM 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marL="43884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BINARY DATA DOES NOT HAVE NORMAL DISTRIBUTION , LINEAR REGRESSION ONLY WORKS FOR NORMALLY DISTRIBUTED DATA.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marL="43884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LOGISTIC REGRESSION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WHEN  GIVEN SET OF INDEPENDENT VARIABLES , MODEL EXPLAINS THE PROBABILITY OF ACCEPTANCE  OR REJECTION DETERMINING WHETHER THE INPUT FALLS INTO A CATEGORY OR NOT.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ESTIMATES LINEAR COMBINATION OF INDEPENDENT VARIABLES AND USES INVERSE LOGIT FUNCTION TO DETERMINE PROBABILITY.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LOGIT^(-1)(ALPHA) = e^(ALPHA)/1 + e^(ALPHA)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  <a:p>
            <a:pPr lvl="1" marL="877680" indent="-43884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4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ALPHA = B0 + B1X1 + …BNXN</a:t>
            </a:r>
            <a:endParaRPr b="0" lang="en-US" sz="3459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53" name="MODEL.png" descr="MODEL.png"/>
          <p:cNvPicPr/>
          <p:nvPr/>
        </p:nvPicPr>
        <p:blipFill>
          <a:blip r:embed="rId1"/>
          <a:stretch/>
        </p:blipFill>
        <p:spPr>
          <a:xfrm>
            <a:off x="14953320" y="3509280"/>
            <a:ext cx="8152560" cy="340236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ACCURACY OF PREDICTION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1206360" y="4248360"/>
            <a:ext cx="22557600" cy="56786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WHEN ACCURACY WAS CHECKED FOR THE BUILT MODEL, WE ENDED WITH A “96.666” PERCENTILE.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THERE CAN BE CHANCE FOR THE MODEL TO BE OVERFITTED THAT IS IT PERFORMS WELL IN TRAINING DATASET AND FLOPS IN THE PREDICTION CHANGE.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WE TOOK K-1 FOLDS AND FOUND ACCURACY FOR EACH FOLD , THEN AVERAGED IT OUT .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  <a:p>
            <a:pPr marL="487800" indent="-487800">
              <a:lnSpc>
                <a:spcPct val="90000"/>
              </a:lnSpc>
              <a:spcBef>
                <a:spcPts val="36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84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AS THE AVERAGE VALUE WAS APPROXIMATELY CLOSE TO THE ACTUAL VALUE OF ACCURACY THE MODEL IS NOT OVERFITTING. </a:t>
            </a:r>
            <a:endParaRPr b="0" lang="en-US" sz="384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7086600" y="1371600"/>
            <a:ext cx="21970800" cy="4647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600" spc="-233" strike="noStrike">
                <a:solidFill>
                  <a:srgbClr val="ffffff"/>
                </a:solidFill>
                <a:latin typeface="Helvetica Neue"/>
                <a:ea typeface="Helvetica Neue"/>
              </a:rPr>
              <a:t>THANK YOU</a:t>
            </a:r>
            <a:endParaRPr b="0" lang="en-US" sz="116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subTitle"/>
          </p:nvPr>
        </p:nvSpPr>
        <p:spPr>
          <a:xfrm>
            <a:off x="1206360" y="7196760"/>
            <a:ext cx="21970800" cy="19047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TEAM MEMBERS:-</a:t>
            </a:r>
            <a:endParaRPr b="0" lang="en-US" sz="5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5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Abhirup Paul  : 20401</a:t>
            </a:r>
            <a:endParaRPr b="0" lang="en-US" sz="5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Jagadeesh :  20424</a:t>
            </a:r>
            <a:endParaRPr b="0" lang="en-US" sz="5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Sasidharan : 20458</a:t>
            </a:r>
            <a:endParaRPr b="0" lang="en-US" sz="5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Vaibhav : 20470</a:t>
            </a:r>
            <a:endParaRPr b="0" lang="en-US" sz="5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Srinivas Vinayak M : 20465 </a:t>
            </a:r>
            <a:endParaRPr b="0" lang="en-US" sz="5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PROBLEM STATEMENT AND DESCRIPTION OF DATASET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1206360" y="424836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ARE GIVEN WITH THE DATASET USING WHICH THE MACHINE LEARNING MODEL PREDICTS WHETHER A  PERSON CLICKS ON A PARTICULAR ADD OR NOT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THERE ARE 10 COLOUMNS AND 1000 ROWS IN THE DATASET , THE LABEL IS “CLICK ON AD”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THE DATA IN THE DATASET IS NOT SKEWED , IT IS KIND OF UNIFORMLY DISTRIBUTED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COLOUMNS/ATTRIBUTES ARE NOMINAL/ORDINAL IN THIS DATASET 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LIBRARIES USED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1361520" y="3849840"/>
            <a:ext cx="21970800" cy="82555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90000"/>
              </a:lnSpc>
              <a:spcBef>
                <a:spcPts val="4501"/>
              </a:spcBef>
              <a:buNone/>
            </a:pP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NUMPY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PANDAS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SEABORN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MATPLOTLIB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  <a:p>
            <a:pPr lvl="4" marL="3048120" indent="-609480">
              <a:lnSpc>
                <a:spcPct val="90000"/>
              </a:lnSpc>
              <a:spcBef>
                <a:spcPts val="4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4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SKLEARN</a:t>
            </a:r>
            <a:endParaRPr b="0" lang="en-US" sz="4800" spc="-1" strike="noStrike">
              <a:solidFill>
                <a:srgbClr val="ffffff"/>
              </a:solidFill>
              <a:latin typeface="Helvetica Neu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1206360" y="3988080"/>
            <a:ext cx="11300760" cy="85161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4496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IN ORDER TO UNDERSTAND THE DATASET BEFORE FEEDING OIT TO THE MODEL , WE WILL SEE SOME VISUALISATIONS OF THE DATA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marL="44496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HEAT MAP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lvl="3" marL="178020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 METHOD TO IDENTIFY STRONGLY CORRELATED COLUMNS ,AND REMOVE THEM TO REDUCE THE DIMENSIONS OF THE INPUT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lvl="3" marL="178020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WE KNOW THAT AS INPUT SIZE INCREASES COMPLEXITY OF PREDICTING THE LABEL ALSO INCREASES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  <a:p>
            <a:pPr lvl="3" marL="1780200" indent="-444960">
              <a:lnSpc>
                <a:spcPct val="90000"/>
              </a:lnSpc>
              <a:spcBef>
                <a:spcPts val="3200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THIS IS TERMED TO BE “DIMENSIONALITY REDUCTION”</a:t>
            </a:r>
            <a:endParaRPr b="0" lang="en-US" sz="35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29" name="HEATMAP.png" descr="HEATMAP.png"/>
          <p:cNvPicPr/>
          <p:nvPr/>
        </p:nvPicPr>
        <p:blipFill>
          <a:blip r:embed="rId1"/>
          <a:stretch/>
        </p:blipFill>
        <p:spPr>
          <a:xfrm>
            <a:off x="13564080" y="4054680"/>
            <a:ext cx="9565560" cy="801576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/>
          </p:nvPr>
        </p:nvSpPr>
        <p:spPr>
          <a:xfrm>
            <a:off x="1206360" y="224928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1206360" y="3982320"/>
            <a:ext cx="11852280" cy="85219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 GENERALLY HELPS IN PREDICTING OUTLIERS , WHICH ARE GENERALLY NOISES WHICH REDUCE THE ACCURACY OF PREDICTION  OF LABEL.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 DEPICTS MINIMUM VALUE, MAXIMUM VALUE, FIRST QUARTILE , THIRD QUARTILE , MEDIAN VALUE AND OUTLIERS(DOTS)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THE ABOVE QUANTITIES ARE GENERALLY NAMED AS “FIVE POINT SUMMARY” OF DATA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lvl="1" marL="93888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BOX PLOT CAN BE DRAWN FOR ATTRIBUTES WITH NUMERICAL VALUES 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32" name="AREA_INCOME_BOXPLOT.png" descr="AREA_INCOME_BOXPLOT.png"/>
          <p:cNvPicPr/>
          <p:nvPr/>
        </p:nvPicPr>
        <p:blipFill>
          <a:blip r:embed="rId1"/>
          <a:stretch/>
        </p:blipFill>
        <p:spPr>
          <a:xfrm>
            <a:off x="13124880" y="4952880"/>
            <a:ext cx="10983600" cy="742284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DATA VISUALISATION"/>
          <p:cNvSpPr/>
          <p:nvPr/>
        </p:nvSpPr>
        <p:spPr>
          <a:xfrm>
            <a:off x="7958520" y="560160"/>
            <a:ext cx="7448400" cy="9388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latin typeface="Arial"/>
            </a:endParaRPr>
          </a:p>
        </p:txBody>
      </p:sp>
      <p:pic>
        <p:nvPicPr>
          <p:cNvPr id="134" name="OTHER_BOX_PLOT.png" descr="OTHER_BOX_PLOT.png"/>
          <p:cNvPicPr/>
          <p:nvPr/>
        </p:nvPicPr>
        <p:blipFill>
          <a:blip r:embed="rId1"/>
          <a:stretch/>
        </p:blipFill>
        <p:spPr>
          <a:xfrm>
            <a:off x="3948120" y="1692360"/>
            <a:ext cx="16146360" cy="1130400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VISUALISATION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1206360" y="3880800"/>
            <a:ext cx="12594960" cy="57427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81680" indent="-481680">
              <a:lnSpc>
                <a:spcPct val="90000"/>
              </a:lnSpc>
              <a:spcBef>
                <a:spcPts val="3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9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BAR CHART</a:t>
            </a:r>
            <a:endParaRPr b="0" lang="en-US" sz="3790" spc="-1" strike="noStrike">
              <a:solidFill>
                <a:srgbClr val="ffffff"/>
              </a:solidFill>
              <a:latin typeface="Helvetica Neue"/>
            </a:endParaRPr>
          </a:p>
          <a:p>
            <a:pPr lvl="1" marL="963000" indent="-481680">
              <a:lnSpc>
                <a:spcPct val="90000"/>
              </a:lnSpc>
              <a:spcBef>
                <a:spcPts val="3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9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IT IS USED TO REPRESENT FREQUENCY OF VALUES IN A ATTRIBUTE , IF THE NUMBER OF UNIQUE VALUES  ARE HIGHER , THE BAR CHART APPEARS TO BE CLUMSY , IT IS NOT AN OPTIMAL WAY OF ANALYSING SUCH KIND OF DATA</a:t>
            </a:r>
            <a:endParaRPr b="0" lang="en-US" sz="3790" spc="-1" strike="noStrike">
              <a:solidFill>
                <a:srgbClr val="ffffff"/>
              </a:solidFill>
              <a:latin typeface="Helvetica Neue"/>
            </a:endParaRPr>
          </a:p>
          <a:p>
            <a:pPr lvl="1" marL="963000" indent="-481680">
              <a:lnSpc>
                <a:spcPct val="90000"/>
              </a:lnSpc>
              <a:spcBef>
                <a:spcPts val="35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9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HERE WE ANALYSE MALE COLOUMN , WHERE 0 REPRESENTS ‘FEMALE’ AND 1 REPRESENTS ‘MALE’ USING THE BAR GRAPH</a:t>
            </a:r>
            <a:endParaRPr b="0" lang="en-US" sz="379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37" name="BAR GRAPH.png" descr="BAR GRAPH.png"/>
          <p:cNvPicPr/>
          <p:nvPr/>
        </p:nvPicPr>
        <p:blipFill>
          <a:blip r:embed="rId1"/>
          <a:stretch/>
        </p:blipFill>
        <p:spPr>
          <a:xfrm>
            <a:off x="14300280" y="3936600"/>
            <a:ext cx="9351000" cy="737352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1206360" y="4002120"/>
            <a:ext cx="11850480" cy="85021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SOME ATTRIBUTES CONTAIN UNIQUE STRING VALUES , WHICH CAN’T BE CATEGORISED INTO CLASSES 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SO WE CLASSIFY THEM BY IDENTIFYING KEYWORDS AND TOKENS IN EACH ROW OF THE PARTICULAR ATTRIBUTE.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FOR EACH KEYWORD WE CREATE A COLUMN AND APPEND 0/1 WITH RESPECT TO THE PRESENCE OR ABSENCE OF THE PARTICULAR KEYWORD :- WE STORE IT AS A DATA FRAME.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FINALLY WE APPEND IT WITH THE ORIGINAL DATASET.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“</a:t>
            </a: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AD TOPIC LINE” ATTRIBUTE IS PREPROCESSED IN SUCH A WAY.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  <a:p>
            <a:pPr marL="426600" indent="-426600">
              <a:lnSpc>
                <a:spcPct val="90000"/>
              </a:lnSpc>
              <a:spcBef>
                <a:spcPts val="3101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359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THIS PROCESS IS CALLED AS “VECTORISATION”</a:t>
            </a:r>
            <a:endParaRPr b="0" lang="en-US" sz="3359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13821840" y="3200400"/>
            <a:ext cx="9723960" cy="6400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/>
          </p:nvPr>
        </p:nvSpPr>
        <p:spPr>
          <a:xfrm>
            <a:off x="1206360" y="2246040"/>
            <a:ext cx="21970800" cy="93456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DATA PREPROCESSING</a:t>
            </a:r>
            <a:endParaRPr b="0" lang="en-US" sz="5500" spc="-1" strike="noStrike">
              <a:solidFill>
                <a:srgbClr val="ffffff"/>
              </a:solidFill>
              <a:latin typeface="Helvetica Neue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830160" y="3870720"/>
            <a:ext cx="14103000" cy="51602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SIMILARLY “TIMESTAMP” ATTRIBUTE IS ALSO HAVING STRING VALUES, BUT  A MODEL CAN BE BUILT USING NUMERICAL DATA ONLY 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HENCE WE CREATE NEW COLUMNS FOR YEAR , MONTH , DAY , HOURS , MINUTES AND SECONDS:- WE STORE IT AS A DATA FRAME.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  <a:p>
            <a:pPr marL="469440" indent="-469440">
              <a:lnSpc>
                <a:spcPct val="90000"/>
              </a:lnSpc>
              <a:spcBef>
                <a:spcPts val="3399"/>
              </a:spcBef>
              <a:buClr>
                <a:srgbClr val="ffffff"/>
              </a:buClr>
              <a:buSzPct val="123000"/>
              <a:buFont typeface="Symbol" charset="2"/>
              <a:buChar char=""/>
            </a:pPr>
            <a:r>
              <a:rPr b="0" lang="en-US" sz="37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THEN WE CONCATENATE THIS DATA FRAME WITH ORIGINAL DATASET.</a:t>
            </a:r>
            <a:endParaRPr b="0" lang="en-US" sz="3700" spc="-1" strike="noStrike">
              <a:solidFill>
                <a:srgbClr val="ffffff"/>
              </a:solidFill>
              <a:latin typeface="Helvetica Neue"/>
            </a:endParaRPr>
          </a:p>
        </p:txBody>
      </p:sp>
      <p:pic>
        <p:nvPicPr>
          <p:cNvPr id="143" name="CREATED.png" descr="CREATED.png"/>
          <p:cNvPicPr/>
          <p:nvPr/>
        </p:nvPicPr>
        <p:blipFill>
          <a:blip r:embed="rId1"/>
          <a:stretch/>
        </p:blipFill>
        <p:spPr>
          <a:xfrm>
            <a:off x="17297640" y="3586680"/>
            <a:ext cx="5884560" cy="734220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2022-11-22T08:46:02Z</dcterms:modified>
  <cp:revision>2</cp:revision>
  <dc:subject/>
  <dc:title/>
</cp:coreProperties>
</file>